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9"/>
  </p:notesMasterIdLst>
  <p:sldIdLst>
    <p:sldId id="453" r:id="rId2"/>
    <p:sldId id="454" r:id="rId3"/>
    <p:sldId id="427" r:id="rId4"/>
    <p:sldId id="429" r:id="rId5"/>
    <p:sldId id="428" r:id="rId6"/>
    <p:sldId id="444" r:id="rId7"/>
    <p:sldId id="445" r:id="rId8"/>
    <p:sldId id="446" r:id="rId9"/>
    <p:sldId id="447" r:id="rId10"/>
    <p:sldId id="448" r:id="rId11"/>
    <p:sldId id="430" r:id="rId12"/>
    <p:sldId id="432" r:id="rId13"/>
    <p:sldId id="434" r:id="rId14"/>
    <p:sldId id="435" r:id="rId15"/>
    <p:sldId id="436" r:id="rId16"/>
    <p:sldId id="449" r:id="rId17"/>
    <p:sldId id="450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228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457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685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914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11430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1371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1600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1828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Microsoft Office" initials="Office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CCE4"/>
    <a:srgbClr val="253471"/>
    <a:srgbClr val="69B3C5"/>
    <a:srgbClr val="69B3C4"/>
    <a:srgbClr val="507CC4"/>
    <a:srgbClr val="CCD4DE"/>
    <a:srgbClr val="8897D8"/>
    <a:srgbClr val="586DC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254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254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4"/>
    <p:restoredTop sz="94645"/>
  </p:normalViewPr>
  <p:slideViewPr>
    <p:cSldViewPr snapToGrid="0" snapToObjects="1">
      <p:cViewPr varScale="1">
        <p:scale>
          <a:sx n="56" d="100"/>
          <a:sy n="56" d="100"/>
        </p:scale>
        <p:origin x="558" y="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8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" name="Shape 14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64" name="Shape 14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023235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am Skew Det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Фигура"/>
          <p:cNvSpPr>
            <a:spLocks noGrp="1"/>
          </p:cNvSpPr>
          <p:nvPr>
            <p:ph type="body" idx="13"/>
          </p:nvPr>
        </p:nvSpPr>
        <p:spPr>
          <a:xfrm>
            <a:off x="1758999" y="0"/>
            <a:ext cx="12192001" cy="13715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610" y="0"/>
                </a:moveTo>
                <a:lnTo>
                  <a:pt x="21600" y="0"/>
                </a:lnTo>
                <a:lnTo>
                  <a:pt x="13990" y="21600"/>
                </a:lnTo>
                <a:lnTo>
                  <a:pt x="0" y="21600"/>
                </a:lnTo>
                <a:lnTo>
                  <a:pt x="7610" y="0"/>
                </a:lnTo>
                <a:close/>
              </a:path>
            </a:pathLst>
          </a:custGeom>
          <a:solidFill>
            <a:srgbClr val="DCDEE0"/>
          </a:solidFill>
        </p:spPr>
        <p:txBody>
          <a:bodyPr anchor="ctr"/>
          <a:lstStyle/>
          <a:p>
            <a:pPr lvl="0">
              <a:lnSpc>
                <a:spcPct val="100000"/>
              </a:lnSpc>
              <a:defRPr sz="3200" b="1">
                <a:solidFill>
                  <a:srgbClr val="FFFFFF"/>
                </a:solidFill>
              </a:defRPr>
            </a:pPr>
            <a:r>
              <a:rPr lang="ru-RU"/>
              <a:t>Образец текста</a:t>
            </a:r>
          </a:p>
        </p:txBody>
      </p:sp>
      <p:sp>
        <p:nvSpPr>
          <p:cNvPr id="1363" name="Title Text"/>
          <p:cNvSpPr>
            <a:spLocks noGrp="1"/>
          </p:cNvSpPr>
          <p:nvPr>
            <p:ph type="body" sz="quarter" idx="14"/>
          </p:nvPr>
        </p:nvSpPr>
        <p:spPr>
          <a:xfrm>
            <a:off x="6541043" y="11166923"/>
            <a:ext cx="5531967" cy="79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2" y="0"/>
                </a:moveTo>
                <a:lnTo>
                  <a:pt x="21600" y="0"/>
                </a:lnTo>
                <a:lnTo>
                  <a:pt x="20608" y="21600"/>
                </a:lnTo>
                <a:lnTo>
                  <a:pt x="0" y="21600"/>
                </a:lnTo>
                <a:lnTo>
                  <a:pt x="992" y="0"/>
                </a:lnTo>
                <a:close/>
              </a:path>
            </a:pathLst>
          </a:custGeom>
          <a:solidFill>
            <a:srgbClr val="53585F"/>
          </a:solidFill>
        </p:spPr>
        <p:txBody>
          <a:bodyPr anchor="ctr"/>
          <a:lstStyle>
            <a:lvl1pPr algn="ctr">
              <a:lnSpc>
                <a:spcPct val="100000"/>
              </a:lnSpc>
              <a:defRPr sz="1800" cap="all" spc="90" baseline="-5555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64" name="Title Text"/>
          <p:cNvSpPr>
            <a:spLocks noGrp="1"/>
          </p:cNvSpPr>
          <p:nvPr>
            <p:ph type="body" sz="quarter" idx="15"/>
          </p:nvPr>
        </p:nvSpPr>
        <p:spPr>
          <a:xfrm>
            <a:off x="11816974" y="11166923"/>
            <a:ext cx="5531966" cy="79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2" y="0"/>
                </a:moveTo>
                <a:lnTo>
                  <a:pt x="21600" y="0"/>
                </a:lnTo>
                <a:lnTo>
                  <a:pt x="20608" y="21600"/>
                </a:lnTo>
                <a:lnTo>
                  <a:pt x="0" y="21600"/>
                </a:lnTo>
                <a:lnTo>
                  <a:pt x="992" y="0"/>
                </a:lnTo>
                <a:close/>
              </a:path>
            </a:pathLst>
          </a:custGeom>
          <a:solidFill>
            <a:srgbClr val="313439"/>
          </a:solidFill>
        </p:spPr>
        <p:txBody>
          <a:bodyPr anchor="ctr"/>
          <a:lstStyle>
            <a:lvl1pPr algn="ctr">
              <a:lnSpc>
                <a:spcPct val="100000"/>
              </a:lnSpc>
              <a:defRPr sz="1800" cap="all" spc="90" baseline="-5555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65" name="Title Text"/>
          <p:cNvSpPr>
            <a:spLocks noGrp="1"/>
          </p:cNvSpPr>
          <p:nvPr>
            <p:ph type="body" sz="quarter" idx="16"/>
          </p:nvPr>
        </p:nvSpPr>
        <p:spPr>
          <a:xfrm>
            <a:off x="17091793" y="11166923"/>
            <a:ext cx="5531967" cy="79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2" y="0"/>
                </a:moveTo>
                <a:lnTo>
                  <a:pt x="21600" y="0"/>
                </a:lnTo>
                <a:lnTo>
                  <a:pt x="20608" y="21600"/>
                </a:lnTo>
                <a:lnTo>
                  <a:pt x="0" y="21600"/>
                </a:lnTo>
                <a:lnTo>
                  <a:pt x="9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anchor="ctr"/>
          <a:lstStyle>
            <a:lvl1pPr algn="ctr">
              <a:lnSpc>
                <a:spcPct val="100000"/>
              </a:lnSpc>
              <a:defRPr sz="1800" cap="all" spc="90" baseline="-5555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66" name="Текст заголовка"/>
          <p:cNvSpPr>
            <a:spLocks noGrp="1"/>
          </p:cNvSpPr>
          <p:nvPr>
            <p:ph type="title"/>
          </p:nvPr>
        </p:nvSpPr>
        <p:spPr>
          <a:xfrm>
            <a:off x="1758999" y="1758999"/>
            <a:ext cx="6346207" cy="10198002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11200" spc="-336" baseline="8928"/>
            </a:lvl1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1367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14628593" y="3681449"/>
            <a:ext cx="7995168" cy="6353101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/>
          </a:p>
        </p:txBody>
      </p:sp>
      <p:sp>
        <p:nvSpPr>
          <p:cNvPr id="1368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3"/>
            <a:ext cx="5486400" cy="730250"/>
          </a:xfrm>
          <a:prstGeom prst="rect">
            <a:avLst/>
          </a:prstGeom>
        </p:spPr>
        <p:txBody>
          <a:bodyPr lIns="217709" tIns="108855" rIns="217709" bIns="108855"/>
          <a:lstStyle/>
          <a:p>
            <a:fld id="{C71E94E5-A5CF-4563-B5DC-1555DFC22959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3"/>
            <a:ext cx="8229600" cy="730250"/>
          </a:xfrm>
          <a:prstGeom prst="rect">
            <a:avLst/>
          </a:prstGeom>
        </p:spPr>
        <p:txBody>
          <a:bodyPr lIns="217709" tIns="108855" rIns="217709" bIns="108855"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945804" y="1758999"/>
            <a:ext cx="687689" cy="1025922"/>
          </a:xfrm>
        </p:spPr>
        <p:txBody>
          <a:bodyPr/>
          <a:lstStyle/>
          <a:p>
            <a:fld id="{C4167857-85E7-4F25-9402-4EBB8148A1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83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>
            <a:spLocks noGrp="1"/>
          </p:cNvSpPr>
          <p:nvPr>
            <p:ph type="title"/>
          </p:nvPr>
        </p:nvSpPr>
        <p:spPr>
          <a:xfrm>
            <a:off x="1758999" y="1758999"/>
            <a:ext cx="20866002" cy="893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>
            <a:spLocks noGrp="1"/>
          </p:cNvSpPr>
          <p:nvPr>
            <p:ph type="body" idx="1"/>
          </p:nvPr>
        </p:nvSpPr>
        <p:spPr>
          <a:xfrm>
            <a:off x="1760241" y="6858000"/>
            <a:ext cx="20863520" cy="509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21945804" y="1758999"/>
            <a:ext cx="679197" cy="7112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lnSpc>
                <a:spcPct val="150000"/>
              </a:lnSpc>
              <a:defRPr sz="4000">
                <a:solidFill>
                  <a:srgbClr val="53585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8" r:id="rId2"/>
  </p:sldLayoutIdLst>
  <p:transition spd="med"/>
  <p:txStyles>
    <p:titleStyle>
      <a:lvl1pPr marL="0" marR="0" indent="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0" marR="0" indent="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825500" rtl="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53585F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eaLnBrk="1" latinLnBrk="0" hangingPunct="1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azavezde.ru/kalkulyator-dlya-rascheta-npv-irr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9625" y="2318616"/>
            <a:ext cx="20897850" cy="1055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келісімшарт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бұдан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әрі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– "ИК")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инвестицияларды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жүзеге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асыруды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және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преференциялар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беруді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көздейтін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жобаны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іске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асыруға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арналған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шарт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болып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табылады</a:t>
            </a:r>
            <a:endParaRPr lang="kk-KZ" sz="4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indent="0"/>
            <a:endParaRPr lang="ru-R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indent="0"/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Инвестор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ru-R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indent="0"/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lvl="2" indent="0"/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</a:t>
            </a:r>
          </a:p>
          <a:p>
            <a:pPr lvl="2" indent="0"/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ru-RU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Инвестициялар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жөніндегі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уәкілетті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орган (ҚР СІМ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Инвестициялар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жөніндегі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комитеті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u-RU" sz="4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2"/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келісімшарт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модельдік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келісімшарт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болып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табылады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28600" lvl="2"/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преференциялардың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қолданылу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мерзімі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, И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К-</a:t>
            </a:r>
            <a:r>
              <a:rPr lang="ru-RU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ның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қолданылу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мерзімі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болып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табылады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28600" lvl="2"/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БК қорытындысы-35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жұмыс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күні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02920" lvl="3"/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Өтінімді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қарау-20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жұмыс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күні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502920" lvl="3"/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Дайындау-10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жұмыс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күні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502920" lvl="3"/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Тіркеу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– 5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жұмыс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күні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02920" lvl="3"/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Күшіне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енуі-тіркелген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күннен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бастап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47" y="6566437"/>
            <a:ext cx="1117260" cy="111726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7"/>
          <a:stretch/>
        </p:blipFill>
        <p:spPr>
          <a:xfrm>
            <a:off x="809625" y="4603451"/>
            <a:ext cx="1073489" cy="115249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197267" y="4244379"/>
            <a:ext cx="4302464" cy="718145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ru-RU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Тараптар</a:t>
            </a:r>
            <a:r>
              <a:rPr lang="ru-R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159072" y="180057"/>
            <a:ext cx="76033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келісімшарт</a:t>
            </a:r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8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37673" y="1628234"/>
            <a:ext cx="231086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6-тарау.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Инвестициялық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басым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жоба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үшін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инвестициялық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преференциялар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Қазақстан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Республикасының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2015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жылғы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29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қазандағы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Кәсіпкерлік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кодексінің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286-бабының 5-тармағына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сәйкес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мынадай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шарттар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сақталған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кезде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беріледі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48349"/>
              </p:ext>
            </p:extLst>
          </p:nvPr>
        </p:nvGraphicFramePr>
        <p:xfrm>
          <a:off x="2073359" y="2848746"/>
          <a:ext cx="20862925" cy="15892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862748"/>
                <a:gridCol w="6000177"/>
              </a:tblGrid>
              <a:tr h="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_________________________________________________________________________________________________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(Қазақстан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Республикасы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тұлғасы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басшысының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әкесінің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ол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жағдайда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________________________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қолы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мөрі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(бар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болса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күні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0744284" y="4786768"/>
            <a:ext cx="1219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өтінімге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преференциялар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Нысаны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585188"/>
              </p:ext>
            </p:extLst>
          </p:nvPr>
        </p:nvGraphicFramePr>
        <p:xfrm>
          <a:off x="2073359" y="7074567"/>
          <a:ext cx="20862924" cy="51787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4837"/>
                <a:gridCol w="5162649"/>
                <a:gridCol w="2497258"/>
                <a:gridCol w="4668142"/>
                <a:gridCol w="1840007"/>
                <a:gridCol w="1670681"/>
                <a:gridCol w="4109350"/>
              </a:tblGrid>
              <a:tr h="1546161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Әкесінің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ішінде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әріптерімен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Туған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күні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Азаматтығы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тұрақты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тұратын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елі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 grid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Паспорттың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жеке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басын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куәландыратын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құжаттың)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нөмірі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күні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берген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органы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Тарту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кезеңі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(ай, жыл)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</a:tr>
              <a:tr h="500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400" b="1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 gridSpan="2">
                  <a:txBody>
                    <a:bodyPr/>
                    <a:lstStyle/>
                    <a:p>
                      <a:endParaRPr lang="ru-RU" sz="2400" b="1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</a:tr>
              <a:tr h="1943580">
                <a:tc gridSpan="5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(Қазақстан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Республикасы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тұлғасы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басшысының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әкесінің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ол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жағдайда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2400" b="1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қолы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мөрі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(бар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болса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күні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985">
                <a:tc>
                  <a:txBody>
                    <a:bodyPr/>
                    <a:lstStyle/>
                    <a:p>
                      <a:endParaRPr lang="ru-RU" sz="2400" b="1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sz="2400" b="1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sz="2400" b="1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sz="2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sz="2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sz="2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sz="24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095999" y="6134725"/>
            <a:ext cx="145742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Тартылатын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шетелдік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жұмыс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күші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туралы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мәліметтер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10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1481" y="2755833"/>
            <a:ext cx="20863520" cy="9093031"/>
          </a:xfrm>
        </p:spPr>
        <p:txBody>
          <a:bodyPr/>
          <a:lstStyle/>
          <a:p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ИНВЕСТИЦИЯЛЫҚ ЖОБАНЫҢ БИЗНЕС-ЖОСПАРЫН ЖАСАУ КЕЗІНДЕГІ 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ҰСЫНЫМДАР,</a:t>
            </a:r>
          </a:p>
          <a:p>
            <a:pPr marL="457200" indent="-457200">
              <a:buAutoNum type="arabicPeriod"/>
            </a:pPr>
            <a:r>
              <a:rPr lang="ru-RU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жобаның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бизнес-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жоспарын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жасау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жөніндегі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талаптар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2 –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қосымшаға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сәйкес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инвестицияларды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мемлекеттік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қолдаудың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кейбір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мәселелері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туралы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" Қазақстан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Республикасы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Инвестициялар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және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даму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министрінің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2015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жылғы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30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қарашадағы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№ 1133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бұйрығымен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бұдан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әрі-бұйрық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бекітілген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Талаптар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Қазақстан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Республикасының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заңды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тұлғасы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преференциялар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беруге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өтінім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берген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кезде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қойылады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(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бұдан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әрі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өтінім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Өтінім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нысаны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бұйрыққа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1-қосымшаға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сәйкес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бекітілген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930211"/>
              </p:ext>
            </p:extLst>
          </p:nvPr>
        </p:nvGraphicFramePr>
        <p:xfrm>
          <a:off x="1803990" y="6242389"/>
          <a:ext cx="20487568" cy="47383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3784"/>
                <a:gridCol w="1024378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Қолданыстағы</a:t>
                      </a: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редакция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Түсініктеме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20039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түйіндемесі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тұлға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туралы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ақпарат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тұлғаның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атауы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/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басым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асыратын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заңды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тұлғаның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атауы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көрсетіледі</a:t>
                      </a:r>
                      <a:endParaRPr lang="ru-RU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Осы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мәліметтерді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өтінімнің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1-бөлімінің 1-тармағымен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салыстырып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тексеру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қажет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13525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ел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көрсетілген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шетелдік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қатысу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үлесі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асыратын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заңды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тұлғаның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құрылтай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құжаттарынан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мәліметтер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Квазимемлекеттік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сектордың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қатысу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үлесі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асыратын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заңды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тұлғаның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құрылтай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құжаттарынан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мәліметтер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684668" y="359351"/>
            <a:ext cx="46955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Cambria" panose="02040503050406030204" pitchFamily="18" charset="0"/>
              </a:rPr>
              <a:t>БИЗНЕС-ЖОСПАР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6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1481" y="2755833"/>
            <a:ext cx="20863520" cy="9093031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264060"/>
              </p:ext>
            </p:extLst>
          </p:nvPr>
        </p:nvGraphicFramePr>
        <p:xfrm>
          <a:off x="1000125" y="2236698"/>
          <a:ext cx="22383750" cy="9943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0470"/>
                <a:gridCol w="14173280"/>
              </a:tblGrid>
              <a:tr h="10450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ақпарат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атауы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атауы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өтінімде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көрсетілген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атауға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сәйкес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болуы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тиіс</a:t>
                      </a:r>
                      <a:endParaRPr lang="ru-RU" sz="24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Осы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мәліметтерді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өтінімнің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2-бөлімінің 8-тармағымен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салыстырып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тексеру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қажет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13312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</a:t>
                      </a:r>
                      <a:r>
                        <a:rPr lang="ru-RU" sz="24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baseline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мақсаты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Шығаруға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жоспарланған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қызметтер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көрсетіледі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компанияның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жалпы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мақсаты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Мысал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1.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сапалы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жергілікті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нарыққа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шығару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2.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Экспорттық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әлеуетке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бағдарлану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3.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заманауи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стандарттар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мен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сапаға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сәйкес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қызмет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12347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болжамды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сипаты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жаңа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өндірістерді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істеп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тұрғандарын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кеңейту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жаңарту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Жақшада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көрсетілген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бағыттар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таңдалады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Жаңа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өндірісті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құру-нөлден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бастап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құру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Өнімділікті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арттыру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қолданыстағы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өндірісті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кеңейту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Өнімділікті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арттырусыз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жабдықты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қайта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жаңарту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ауыстыру-қолданыстағы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өндірісті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жаңарту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8786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құрылатын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орындарының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саны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уақытша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тұрақты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салу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кезеңінде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құрылатын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орындарын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пайдалануға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берілгеннен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кейін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құрылатын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орындарын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көрсету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12347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Экономикалық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қызмет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түрлері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жіктеуіші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шығарылатын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номенклатурасы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(ҚР ЭҚТӨЖ).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Экономикалық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қызмет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түрлері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жіктеуіші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(ЭҚТӨЖ) Қазақстан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Республикасы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Ұлттық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экономика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министрлігі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Статистика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комитетінің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сайтында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жарияланған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http://stat.gov.kz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бұл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ретте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нақты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бір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мамандар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мен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қызметкерлердің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лауазымдық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міндеттері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осы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саладағы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уәкілетті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органмен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белгіленеді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ЭҚТӨЖ коды/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кодтары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көрсетіледі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4985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    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Технологиялық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бөлім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1921002">
                <a:tc>
                  <a:txBody>
                    <a:bodyPr/>
                    <a:lstStyle/>
                    <a:p>
                      <a:pPr marL="0" marR="0" lvl="0" indent="0" algn="l" defTabSz="8255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сатып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алынатын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пайдаланылатын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тіркелген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активтерді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сондай-ақ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технологиялық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процесте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пайдаланылатын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импортталатын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пен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отырып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технологиясының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сипаттамасы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Сатып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алынатын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пайдаланылатын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атап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айтқанда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бағдарламасында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көрсетілген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тіркелген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активтерді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отырып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технологиясының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сипаттамасы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талап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етіледі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Өтінімнің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13-тармағының 2)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тармақшасында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кеден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баждарын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салудан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босатылатын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ретінде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пен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көрсетілген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жағдайда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технологиялық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процесте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сатып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алынатын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пайдаланылатын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пен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отырып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технологиясының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сипаттамасы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талап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етіледі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b="0" i="1" u="sng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 u="sng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Ескертпе</a:t>
                      </a:r>
                      <a:r>
                        <a:rPr lang="ru-RU" sz="2400" b="0" i="1" u="sng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ru-RU" sz="2400" b="0" i="1" u="sng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Түсінігі</a:t>
                      </a:r>
                      <a:r>
                        <a:rPr lang="ru-RU" sz="2400" b="0" i="1" u="sng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i="1" u="sng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тіркелген</a:t>
                      </a:r>
                      <a:r>
                        <a:rPr lang="ru-RU" sz="2400" b="0" i="1" u="sng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i="1" u="sng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активтердің</a:t>
                      </a:r>
                      <a:r>
                        <a:rPr lang="ru-RU" sz="2400" b="0" i="1" u="sng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i="1" u="sng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реттелетін</a:t>
                      </a:r>
                      <a:r>
                        <a:rPr lang="ru-RU" sz="2400" b="0" i="1" u="sng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i="1" u="sng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бабының</a:t>
                      </a:r>
                      <a:r>
                        <a:rPr lang="ru-RU" sz="2400" b="0" i="1" u="sng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1-тармағына, </a:t>
                      </a:r>
                      <a:r>
                        <a:rPr lang="ru-RU" sz="2400" b="0" i="1" u="sng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Салық</a:t>
                      </a:r>
                      <a:r>
                        <a:rPr lang="ru-RU" sz="2400" b="0" i="1" u="sng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i="1" u="sng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кодексінің</a:t>
                      </a:r>
                      <a:r>
                        <a:rPr lang="ru-RU" sz="2400" b="0" i="1" u="sng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116-ҚР: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0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1481" y="2755833"/>
            <a:ext cx="20863520" cy="9093031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60769"/>
              </p:ext>
            </p:extLst>
          </p:nvPr>
        </p:nvGraphicFramePr>
        <p:xfrm>
          <a:off x="1688476" y="1745871"/>
          <a:ext cx="20726514" cy="10306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7887"/>
                <a:gridCol w="11438627"/>
              </a:tblGrid>
              <a:tr h="5132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жобада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қазіргі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заманғы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технологияларды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қолдану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асыру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кезінде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қолданылатын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қазіргі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заманғы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технологиялар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көрсетіледі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9798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3) бизнес-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жоспарды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жасау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жөніндегі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талаптарға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1-қосымшаға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сәйкес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техникалық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құндық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сипаттамалар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импортталатын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пен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салыстырмалы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талдау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(осы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пен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импорттау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кезінде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толтырылады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Салыстырмалы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талдау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ұсынылып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отырған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үлгінің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көрсеткіштерін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оның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аналогтарымен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өндірушілер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/фото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сайттарына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сілтемелермен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бар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болған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жағдайда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сипаттама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сандық-сапалық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техникалық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салыстыруды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қамтиды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Мысалы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құны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Сапасы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538402">
                <a:tc gridSpan="2"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Коммерциялық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Бөлім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  <a:endParaRPr lang="ru-RU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4254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мен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жабдықтарды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жеткізу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пайдаланылатын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пен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түрлерінің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тізбесі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бағдарламасында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көрсетілген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жабдықтар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көрсетіледі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пен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материалдар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түрлерінің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тізбесінде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қызмет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түрі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дайын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шығару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үшін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пайдаланылатын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атаулар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Экономикалық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қызмет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түрлері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жіктеуіші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шығарылатын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өнімнің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номенклатурасы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(ҚР ЭҚТӨЖ). ЭҚТӨЖ Қазақстан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Республикасы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Ұлттық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экономика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министрлігі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Статистика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комитетінің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сайтында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жарияланған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http://stat.gov.kz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бұл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ретте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нақты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бір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мамандар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мен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қызметкерлердің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лауазымдық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міндеттері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осы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саладағы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уәкілетті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органмен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белгіленеді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4254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атауы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мен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көлемін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отырып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инвестициялық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жоба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шеңберінде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шығарылатын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дайын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өнім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бірлігін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өндіруге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импортталатын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пен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материалдар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шығыстарының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орташаланған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нормасы</a:t>
                      </a:r>
                      <a:endParaRPr lang="ru-RU" sz="2400" b="1" i="0" u="none" strike="noStrike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пайдаланылатын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пен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материалдар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;</a:t>
                      </a:r>
                      <a:endParaRPr lang="ru-RU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Егер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өтінімге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(3-бөлімнің 13-тармағының 2)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тармақшасы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)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сәйкес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инвестициялық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преференциялардың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талап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етілетін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түрі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осы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пен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материалдардың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импорты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кезінде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кеден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баждарын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салудан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босату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болған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жағдайда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толтырылады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Бұл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ретте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өндіріс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технологиясына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сәйкес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дайын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өнім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бірлігіне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өндіріс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үшін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қажетті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пен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материалдардың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өндіріс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технологиясы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мен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шығысы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көрсетіледі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  <a:endParaRPr lang="ru-RU" sz="2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</a:tr>
              <a:tr h="1027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қажетті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жабдықтардың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тізбесі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;</a:t>
                      </a:r>
                      <a:endParaRPr lang="ru-RU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Жұмыс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бағдарламасында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және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бизнес-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жоспардың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технологиялық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бөлімінде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санамаланған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көрсетіледі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 </a:t>
                      </a:r>
                      <a:endParaRPr lang="ru-RU" sz="2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</a:tr>
              <a:tr h="4254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жабдықтың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жаңалығы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(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жабдықтың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шығарылған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күні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және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моделі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);</a:t>
                      </a:r>
                      <a:endParaRPr lang="ru-RU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Технологиялық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шығарылған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күні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моделі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көрсетіледі</a:t>
                      </a:r>
                      <a:endParaRPr lang="ru-RU" sz="2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84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1481" y="2755833"/>
            <a:ext cx="20863520" cy="9093031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020778"/>
              </p:ext>
            </p:extLst>
          </p:nvPr>
        </p:nvGraphicFramePr>
        <p:xfrm>
          <a:off x="1688476" y="2086439"/>
          <a:ext cx="20726514" cy="90135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7887"/>
                <a:gridCol w="11438627"/>
              </a:tblGrid>
              <a:tr h="9798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инвестициялық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преференцияларды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беруге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өтінім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берген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заңды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тұлғамен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шарттық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қатынастардың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болуын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отырып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жабдықтар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мен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шикізатты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жеткізушілер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;</a:t>
                      </a:r>
                      <a:endParaRPr lang="ru-RU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Жабдықтар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мен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жұмыс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бағдарламасына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сәйкес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болуы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тиіс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Инвестициялық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преференцияларды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беруге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өтінім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берген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заңды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тұлғамен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шарттық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қатынастардың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болуын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отырып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барлық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жабдықтар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мен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шикізатты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санамалау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Сондай-ақ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преференциялар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алу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жоспарланып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отырған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инвестициялық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преференциялар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беруге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өтінім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берген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заңды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тұлғамен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шарттық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қатынастардың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болуын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оның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ішінде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беруге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арналған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құжаттың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нөмірін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отырып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пен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шикізатты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ғана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санамалау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керек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  <a:endParaRPr lang="ru-RU" sz="2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</a:tr>
              <a:tr h="56121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2) маркетинг:</a:t>
                      </a:r>
                    </a:p>
                  </a:txBody>
                  <a:tcPr marL="76200" marR="76200" marT="76200" marB="762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5132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өнімді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өткізу-қандай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аймақтарға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қандай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тұтынушыларға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қандай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елдер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шетелде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жеткізу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болжанып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отыр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нарықта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ұқсас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өзара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алмастырылатын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немесе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өзара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толықтыратын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тауарлар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бар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  <a:endParaRPr lang="ru-RU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Ұяшықта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көрсетілген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тиісті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деректер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көрсетіледі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ШОБ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өкілдері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қалауы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бойынша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толтырылады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Ірі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инвесторлар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міндетті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түрде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толтырады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Ескерту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: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ірі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инвестор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түсінігі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ҚР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Кәсіпкерлік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кодексінің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274-бабымен реттеледі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Ұғымдар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шағын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және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орта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кәсіпкерлік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субъектілерінің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реттеледі ҚР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Кәсіпкерлік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кодексінің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 24-бабында</a:t>
                      </a:r>
                      <a:endParaRPr lang="ru-RU" sz="2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</a:tr>
              <a:tr h="51320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5.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Әлеуметтік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-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экономикалық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және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экологиялық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әсер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ету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:</a:t>
                      </a:r>
                    </a:p>
                  </a:txBody>
                  <a:tcPr marL="76200" marR="76200" marT="76200" marB="7620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</a:tr>
              <a:tr h="5132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1)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инвестициялық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жобаның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тікелей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қатысушылары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: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жобалау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салушы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бас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мердігер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мердігер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қосалқы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мердігер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немесе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сәулет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қала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құрылысы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және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құрылыс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қызметі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саласындағы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қызметтерді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орындаушы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(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іздестіру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және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жобалау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қызметін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инжинирингтік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қызметтерді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қоса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алғанда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),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жабдықтарды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жеткізуші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шикізат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пен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материалдарды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жеткізуші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lang="ru-RU" sz="2400" b="1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делдалдар</a:t>
                      </a:r>
                      <a:r>
                        <a:rPr lang="ru-RU" sz="2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;</a:t>
                      </a:r>
                      <a:endParaRPr lang="ru-RU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Бұл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бөлімді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инвестициялық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басым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жобаны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жүзеге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асыратын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өтініш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берушілер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толтырады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Тиісті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тармақтың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бірінші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тармақшасында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санамаланған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деректер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көрсетіледі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.</a:t>
                      </a:r>
                      <a:r>
                        <a:rPr lang="ru-RU" sz="2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 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69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221" y="2755833"/>
            <a:ext cx="20863520" cy="9093031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620714"/>
              </p:ext>
            </p:extLst>
          </p:nvPr>
        </p:nvGraphicFramePr>
        <p:xfrm>
          <a:off x="1688476" y="1745871"/>
          <a:ext cx="20726514" cy="93767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7887"/>
                <a:gridCol w="11438627"/>
              </a:tblGrid>
              <a:tr h="5384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2) бизнес-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жоспарды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жасау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жөніндегі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талаптарға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2-қосымшаға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сәйкес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нысан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еңбек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ресурстарына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қажеттілігі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(саны);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Бұл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тармақ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екі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жағдайда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толтырылады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басым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асыру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квоталар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мен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рұқсатсыз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шетелдік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күшін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тарту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қажеттілігі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1200"/>
                        </a:spcAft>
                        <a:buFontTx/>
                        <a:buNone/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Бұл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ретте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осы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мәліметтер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өтінімнің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3-бөлімінің 20-тармағында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көрсетілуі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тиіс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1200"/>
                        </a:spcAft>
                        <a:buFontTx/>
                        <a:buNone/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Кадр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ресурстарына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қажеттілік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жергілікті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шетелдік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тартылатын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кадрлар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бөле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отырып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3-қосымшаға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сәйкес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нысан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кадрларды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тарту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кезеңі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құрылыс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уақытында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пайдалануға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берілгеннен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кейін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толтырылады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0" marR="76200" marT="76200" marB="76200"/>
                </a:tc>
              </a:tr>
              <a:tr h="26965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тартылатын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шетелдік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күшінің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функционалдық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міндеттерін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бөлу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басым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асыру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кезінде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толтырылады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Бұл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тармақ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екі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жағдайда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толтырылады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басым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асыру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квоталар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мен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рұқсатсыз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шетелдік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күшін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тарту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қажеттілігі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</a:p>
                  </a:txBody>
                  <a:tcPr marL="68580" marR="68580" marT="0" marB="0"/>
                </a:tc>
              </a:tr>
              <a:tr h="425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4) бизнес-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жоспарды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жасау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жөніндегі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талаптарға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3-қосымшаға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сәйкес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нысан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өндіріс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пайдалануға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берілгеннен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кейін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қызметкерлерге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қажеттілік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Бұл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тармақ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екі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жағдайда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толтырылады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басым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асыру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квоталар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мен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рұқсатсыз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шетелдік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күшін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тарту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қажеттілігі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Осы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мәліметтерді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өтінімнің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3-бөлімінің 20-тармағымен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салыстырып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тексеру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қажет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538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асыру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кезіндегі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күтілетін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әлеуметтік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әсер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Әлеуметтік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оның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ішінде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асыру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кезінде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жұмыс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орындарын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сақтау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немесе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құру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кадрлардың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біліктілігін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арттыру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әлеуетті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импорт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алмастыру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жөніндегі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деректер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көрсетіледі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221" y="2755833"/>
            <a:ext cx="20863520" cy="9093031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348010"/>
              </p:ext>
            </p:extLst>
          </p:nvPr>
        </p:nvGraphicFramePr>
        <p:xfrm>
          <a:off x="1581150" y="1745871"/>
          <a:ext cx="20802296" cy="107699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32892"/>
                <a:gridCol w="11669404"/>
              </a:tblGrid>
              <a:tr h="643821">
                <a:tc gridSpan="2"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6.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Қаржылық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 </a:t>
                      </a:r>
                      <a:r>
                        <a:rPr lang="ru-RU" sz="2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Бөлім</a:t>
                      </a:r>
                      <a:r>
                        <a:rPr lang="ru-RU" sz="2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:</a:t>
                      </a:r>
                    </a:p>
                  </a:txBody>
                  <a:tcPr marL="76200" marR="76200" marT="76200" marB="762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173229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іске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асыру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құны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қаржыландыру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көздері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меншікті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меншікті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қаржыландыру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көздері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көрсетіледі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меншікті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қаражаттан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салынатын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сомасы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Осы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мәліметтерді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өтінімнің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2-бөлімінің 12-тармағы 1-тармақшасымен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салыстыру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қажет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9668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қарыз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кредиттер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немесе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шаруашылық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жүргізуші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субъектілердің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тартылған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немесе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грант;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қарыз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қаражаттарынан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салынатын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сомасы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Осы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мәліметтерді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өтінімнің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2-бөлімінің 12-тармағы 1-тармақшасымен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салыстыру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қажет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8213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бюджеттік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бюджет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қаражатынан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салынатын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сомасы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Ескерту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бюджет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қаражаты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ұғымы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ҚР Бюджет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Кодексінің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3-бабымен реттеледі.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Осы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мәліметтерді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өтінімнің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2-бөлімінің 12-тармағы 1-тармақшасымен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салыстыру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қажет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82138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Қаржылық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талдау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преференцияларды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есепке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алмай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тиісті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преференцияларды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ескере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отырып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модельдерді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есептеуді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қамтитын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қаржылық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моделі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преференцияларды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есепке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алмай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және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тиісті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преференцияларды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ескере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отырып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шығыстар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сомасын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есептеу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8213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өмірлік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циклі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үшін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таза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дисконтталған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табыс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NPV — 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таза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келтірілген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құн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CF —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ақша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ағындары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R — % 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ставка, капитал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құны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, 0,1,2,3,4 —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бүгінгі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күнгі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уақыт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кезеңдерінің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саны.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Мәселен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  <a:hlinkClick r:id="rId2"/>
                        </a:rPr>
                        <a:t>http://www.glazavezde.ru/kalkulyator-dlya-rascheta-npv-irr.html</a:t>
                      </a:r>
                      <a:r>
                        <a:rPr lang="kk-KZ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финансовый калькулятор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9628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жобаның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өмірлік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циклі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үшін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кірістіліктің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ішкі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нормасы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r1 - </a:t>
                      </a:r>
                      <a:r>
                        <a:rPr lang="en-US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npvi</a:t>
                      </a:r>
                      <a:r>
                        <a:rPr lang="en-US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&gt; 0 (</a:t>
                      </a:r>
                      <a:r>
                        <a:rPr lang="en-US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NPVi</a:t>
                      </a:r>
                      <a:r>
                        <a:rPr lang="en-US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&lt; 0)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болған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кезде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таңдап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алынған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дисконттау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ставкасының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мәні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en-US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r2-npv2 &lt; 0 (7VPV2 &gt; 0)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болған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кезде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таңдап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алынған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дисконттау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ставкасының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i="1" dirty="0" err="1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мәні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u="sng" dirty="0" err="1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Мәселен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ru-RU" sz="2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  <a:hlinkClick r:id="rId2"/>
                        </a:rPr>
                        <a:t>http://</a:t>
                      </a:r>
                      <a:r>
                        <a:rPr lang="ru-RU" sz="2400" u="sng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  <a:hlinkClick r:id="rId2"/>
                        </a:rPr>
                        <a:t>www.glazavezde.ru/kalkulyator-dlya-rascheta-npv-irr.html</a:t>
                      </a: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onsolas" panose="020B0609020204030204" pitchFamily="49" charset="0"/>
                          <a:cs typeface="Calibri" panose="020F0502020204030204" pitchFamily="34" charset="0"/>
                        </a:rPr>
                        <a:t>калькулятор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5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221" y="2755833"/>
            <a:ext cx="20863520" cy="9093031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936036"/>
              </p:ext>
            </p:extLst>
          </p:nvPr>
        </p:nvGraphicFramePr>
        <p:xfrm>
          <a:off x="1581150" y="1745871"/>
          <a:ext cx="20802296" cy="6654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32892"/>
                <a:gridCol w="11669404"/>
              </a:tblGrid>
              <a:tr h="1425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жобаның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өтелу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мерзімі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қарапайым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дисконтталған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onsolas" panose="020B0609020204030204" pitchFamily="49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Жобаның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өтелімділігінің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қарапайым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мерзімі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PP-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жобаның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өтелімділік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көрсеткіші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Io-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бастапқы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инвестициялардың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мөлшері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P-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ақшаның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жылдық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ағыны</a:t>
                      </a:r>
                      <a:endParaRPr lang="ru-RU" sz="24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Дисконтталған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өтемділік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кезеңі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: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мұнда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n -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кезеңдер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саны;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CFt</a:t>
                      </a:r>
                      <a:r>
                        <a:rPr lang="en-US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-t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кезеңіндегі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ақша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қаражатының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ағыны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r -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тосқауыл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ставкасы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(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дисконттау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коэффициенті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);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Io-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нөлдік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кезеңдегі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бастапқы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инвестициялардың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шамасы</a:t>
                      </a:r>
                      <a:r>
                        <a:rPr lang="ru-RU" sz="24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.</a:t>
                      </a:r>
                      <a:r>
                        <a:rPr lang="ru-RU" sz="24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onsolas" panose="020B0609020204030204" pitchFamily="49" charset="0"/>
                          <a:cs typeface="Consolas" panose="020B0609020204030204" pitchFamily="49" charset="0"/>
                        </a:rPr>
                        <a:t> </a:t>
                      </a:r>
                      <a:endParaRPr lang="ru-RU" sz="24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68580" marR="68580" marT="0" marB="0"/>
                </a:tc>
              </a:tr>
              <a:tr h="10224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пайданың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қарапайым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нормасы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рентабельділік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Пайданың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қарапайым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нормасы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жылдағы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таза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шығындар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21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бизнес-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жоспарды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жасау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талаптарына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4-қосымшаға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сәйкес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нысан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республикалық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жергілікті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бюджеттер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шартты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шығындар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кірістерді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есептеу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жобаны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асыру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кезінде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бюджетке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міндетті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аударымдар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шартты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деректер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көрсетіледі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35149" y="8519993"/>
            <a:ext cx="209482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/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Инвестициялық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жобаның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Бизнес-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жоспарын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тігу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және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нөмірлеу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бірінші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басшының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қолымен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және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заңды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тұлғаның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мөрімен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(бар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болса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куәландыру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қажет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indent="252095" algn="just"/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Ескертпе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indent="252095" algn="just"/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инвестициялық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жобаны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іске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асыратын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заңды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тұлғалар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толтырылмайды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79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2091" y="2114550"/>
            <a:ext cx="20863520" cy="50990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Қызметтің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басым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түрлері</a:t>
            </a:r>
            <a:r>
              <a:rPr lang="ru-RU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endParaRPr lang="ru-RU" sz="32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Құжаттарды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жинау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және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преференцияларды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беруге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өтінім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беру.</a:t>
            </a:r>
            <a:endParaRPr lang="ru-RU" sz="32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ru-RU" sz="32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Өтінімге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қоса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берілетін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құжаттар</a:t>
            </a:r>
            <a:r>
              <a:rPr lang="ru-RU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sz="32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22091" y="4664050"/>
            <a:ext cx="2086352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base">
              <a:buAutoNum type="arabicParenR"/>
            </a:pPr>
            <a:r>
              <a:rPr lang="ru-RU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заңды</a:t>
            </a:r>
            <a:r>
              <a:rPr lang="ru-R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тұлғаны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мемлекеттік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тіркеу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қайта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тіркеу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туралы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анықтамалар</a:t>
            </a:r>
            <a:r>
              <a:rPr lang="ru-R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514350" indent="-514350" fontAlgn="base">
              <a:buAutoNum type="arabicParenR"/>
            </a:pP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басшының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қолымен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және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заңды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тұлғаның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мөрімен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расталған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заңды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тұлға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жарғысының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көшірмесі</a:t>
            </a:r>
            <a:r>
              <a:rPr lang="ru-R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 fontAlgn="base">
              <a:buAutoNum type="arabicParenR"/>
            </a:pP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Инвестициялар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жөніндегі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уәкілетті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орган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белгілейтін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талаптарға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сәйкес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жасалған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жобаның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бизнес-</a:t>
            </a:r>
            <a:r>
              <a:rPr lang="ru-RU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жоспары</a:t>
            </a:r>
            <a:r>
              <a:rPr lang="ru-R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514350" indent="-514350" fontAlgn="base">
              <a:buAutoNum type="arabicParenR"/>
            </a:pP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Өтінім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берген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Қазақстан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Республикасының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заңды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тұлғасы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сұратқан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мемлекеттік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заттай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гранттың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мөлшерін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құнын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және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оны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беруді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алдын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ала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келісуді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растайтын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құжаттардың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көшірмелері</a:t>
            </a:r>
            <a:r>
              <a:rPr lang="ru-R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514350" indent="-514350" fontAlgn="base">
              <a:buAutoNum type="arabicParenR"/>
            </a:pP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тартылатын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шетелдік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қызметкердің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төлқұжатының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немесе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жеке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басын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куәландыратын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құжаттың (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қазақ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немесе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орыс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тіліндегі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аудармасымен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жұмыс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беруші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мен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тартылатын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шетелдік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қызметкердің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арасында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жасалған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еңбек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шартының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қазақ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немесе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орыс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тіліндегі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аудармасымен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оның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біліктілігін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және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немесе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білімін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растайтын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құжаттардың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қазақ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немесе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орыс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тіліндегі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аудармасымен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көшірмелерін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ұсынады</a:t>
            </a:r>
            <a:r>
              <a:rPr lang="ru-R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/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Егер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преференцияларды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беруге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арналған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өтінім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салықтар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және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немесе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инвестициялық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субсидиялар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бойынша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преференциялар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беруді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көздеген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жағдайда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, инвестор Қазақстан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Республикасының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заңнамасында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айқындалған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тәртіппен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басшының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қолымен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расталған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жобалау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алдындағы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және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немесе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жобалау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құжаттамасының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мемлекеттік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сараптамасының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қорытындысын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ұсынады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169649" y="70359"/>
            <a:ext cx="57310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ИК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 smtClean="0"/>
              <a:t>жасалады</a:t>
            </a:r>
            <a:r>
              <a:rPr lang="ru-RU" dirty="0" smtClean="0"/>
              <a:t>?</a:t>
            </a:r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865399"/>
              </p:ext>
            </p:extLst>
          </p:nvPr>
        </p:nvGraphicFramePr>
        <p:xfrm>
          <a:off x="1880394" y="1759788"/>
          <a:ext cx="20862924" cy="10429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5543"/>
                <a:gridCol w="14301806"/>
                <a:gridCol w="5025575"/>
              </a:tblGrid>
              <a:tr h="1051477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1-тарау. Қазақстан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Республикасының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заңды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тұлғасы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мәліметтер</a:t>
                      </a:r>
                      <a:endParaRPr lang="ru-RU" sz="3600" b="1" i="0" u="none" strike="noStrike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Helvetica Ligh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4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Қазақстан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тұлғасының</a:t>
                      </a:r>
                      <a:r>
                        <a:rPr lang="ru-RU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964324">
                <a:tc>
                  <a:txBody>
                    <a:bodyPr/>
                    <a:lstStyle/>
                    <a:p>
                      <a:pPr marL="0" marR="0" indent="0" algn="ctr" defTabSz="82550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Helvetica Ligh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Орналасқан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мекенжайы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нақты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орналасқан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жері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964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Бизнес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сәйкестендіру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нөмірі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(БСН)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3268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Қазақстан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тұлғасының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басшысы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(телефон, факс, 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электрондық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пошта</a:t>
                      </a: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1928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Қазақстан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тұлғасының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бас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есепшісі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(телефон, факс, 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электрондық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пошта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28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Инвестициалық</a:t>
                      </a:r>
                      <a:r>
                        <a:rPr lang="kk-KZ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жобаның менеджері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(телефон, факс, 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электрондық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пошта</a:t>
                      </a: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6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733245"/>
              </p:ext>
            </p:extLst>
          </p:nvPr>
        </p:nvGraphicFramePr>
        <p:xfrm>
          <a:off x="1880394" y="1949567"/>
          <a:ext cx="20862924" cy="96543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5543"/>
                <a:gridCol w="14301806"/>
                <a:gridCol w="5025575"/>
              </a:tblGrid>
              <a:tr h="55774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2-тарау. </a:t>
                      </a:r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жоба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мәліметтер</a:t>
                      </a:r>
                      <a:endParaRPr lang="en-US" sz="32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Қазақстан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тұлғасының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___________________________________</a:t>
                      </a:r>
                    </a:p>
                  </a:txBody>
                  <a:tcPr marL="68580" marR="68580" marT="0" marB="0"/>
                </a:tc>
              </a:tr>
              <a:tr h="478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жобаны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асыру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орны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облыс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қала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___________________________________</a:t>
                      </a:r>
                    </a:p>
                  </a:txBody>
                  <a:tcPr marL="68580" marR="68580" marT="0" marB="0"/>
                </a:tc>
              </a:tr>
              <a:tr h="956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Инвестициялау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таңдап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алынған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қызметтің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басым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түрі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Экономикалық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түрлерінің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жіктеуішінің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сыныптары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деңгейінде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ЭҚЖЖ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12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Қосылған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салығын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есепке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алмағандағы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заңды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тұлғаның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тіркелген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активтеріне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инвестициялардың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көлемі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преференциялар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беруге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өтінім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берілген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күнге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дейін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24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айдан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ерте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емес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тіркелген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активтің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шығындары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пайдалануға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берілгенге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дейінгі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Болашақ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кезеңдердің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шығындары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ескеріледі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(тенге)</a:t>
                      </a:r>
                    </a:p>
                  </a:txBody>
                  <a:tcPr marL="68580" marR="68580" marT="0" marB="0"/>
                </a:tc>
              </a:tr>
              <a:tr h="52719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Жобаны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қаржыландыру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көздері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бар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болуы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қаражаты</a:t>
                      </a:r>
                      <a:endParaRPr lang="ru-RU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Қарыз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қаражаты</a:t>
                      </a:r>
                      <a:endParaRPr lang="ru-RU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бюджет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қаражаты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______________________________________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(меншікті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қаражатының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болуын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растайтын2 құжаттың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№,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күні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(құжаттың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№,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күні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орнату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көздері</a:t>
                      </a:r>
                      <a:endParaRPr lang="ru-RU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жобаны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қаржыландыру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кезінде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кредитор)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_____________________________________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(бюджет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қаражатынан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қаржыландыруды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растайтын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құжаттың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атауы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№, </a:t>
                      </a:r>
                      <a:r>
                        <a:rPr lang="ru-RU" sz="18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күні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8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790481"/>
              </p:ext>
            </p:extLst>
          </p:nvPr>
        </p:nvGraphicFramePr>
        <p:xfrm>
          <a:off x="1777313" y="1794294"/>
          <a:ext cx="20862924" cy="11090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5783"/>
                <a:gridCol w="12111486"/>
                <a:gridCol w="6905655"/>
              </a:tblGrid>
              <a:tr h="61302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3-тарау.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Жобаны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асыру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талап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етілетін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преференциялар</a:t>
                      </a:r>
                      <a:r>
                        <a:rPr lang="ru-RU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3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4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Импорт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кезінде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кеден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баждарын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салудан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босату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жабдық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жиынтықтаушы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жабдыққа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қосалқы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бөлшектер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шикізат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пен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материалдар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     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жеңілдікті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сома)2</a:t>
                      </a: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     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жеңілдікті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сома)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7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2-1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Шикізат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материалдар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импорты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кезінде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қосылған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салығын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төлеуден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босату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жеңілдікті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сома)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8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Кедендік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тазартуды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жүргізу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орны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485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Мемлекеттік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заттай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грант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алдын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ала 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келісуды</a:t>
                      </a:r>
                      <a:endParaRPr lang="ru-RU" sz="24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растайтын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құжаттар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947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салығы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жеңілдіктер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          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мерзімі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7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Мүлік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салығы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жеңілдіктер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             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мерзімі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7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Корпоративтік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табыс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салығы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жеңілдіктер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              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мерзімі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68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субсидия***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          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тенге)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қосылған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құн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салығы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акциздерді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есепке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алмағанда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құрылыс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-монтаж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жұмыстарына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жабдықтарды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алуға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шығындар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сомасы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көрсетіледі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458507"/>
              </p:ext>
            </p:extLst>
          </p:nvPr>
        </p:nvGraphicFramePr>
        <p:xfrm>
          <a:off x="1777313" y="1794294"/>
          <a:ext cx="20862924" cy="2838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5783"/>
                <a:gridCol w="12111486"/>
                <a:gridCol w="6905655"/>
              </a:tblGrid>
              <a:tr h="2768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Шетелдік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жұмыс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күшінің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саны***,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преференциялар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беруге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өтінімге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қосымшаға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сәйкес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): 1)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басшылар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білімі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бар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мамандар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білікті</a:t>
                      </a:r>
                      <a:r>
                        <a:rPr lang="ru-RU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жұмысшылар</a:t>
                      </a:r>
                      <a:endParaRPr lang="ru-RU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1)_____________________________________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(адам</a:t>
                      </a:r>
                      <a:r>
                        <a:rPr lang="ru-RU" sz="24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саны</a:t>
                      </a: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2)_____________________________________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(адам саны)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3)_____________________________________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(адам саны)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88721" y="5494053"/>
            <a:ext cx="211515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/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Ескертпе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indent="252095" algn="just"/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қажет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болған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жағдайда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толтырылады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pPr indent="252095" algn="just"/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**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жаңа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өндірістерді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құру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бойынша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инвестициялық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басым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жобаны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іске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асыратын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заңды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тұлға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үшін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pPr indent="252095" algn="just"/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***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жаңа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өндірістерді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құру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сондай-ақ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жұмыс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істеп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тұрған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өндірістерді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кеңейту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және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немесе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жаңарту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қайта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жаңарту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жаңғырту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жөніндегі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инвестициялық</a:t>
            </a:r>
            <a:r>
              <a:rPr lang="ru-R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басым</a:t>
            </a:r>
            <a:r>
              <a:rPr lang="ru-R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жобаны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іске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асыратын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заңды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тұлға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үшін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124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86590" y="1191225"/>
            <a:ext cx="2141621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fontAlgn="base"/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4-тарау.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Инвестициялық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жоба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бойынша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жұмыс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бағдарламасы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algn="ctr"/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           ________________________________________________________________</a:t>
            </a:r>
          </a:p>
          <a:p>
            <a:pPr algn="ctr"/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                                                                 </a:t>
            </a:r>
            <a:r>
              <a:rPr lang="ru-RU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sz="2800" b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атауы</a:t>
            </a:r>
            <a:r>
              <a:rPr lang="ru-RU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ru-RU" sz="2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450215" algn="ctr" fontAlgn="base"/>
            <a:r>
              <a:rPr lang="ru-RU" sz="2800" b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Инвестордың</a:t>
            </a:r>
            <a:r>
              <a:rPr lang="ru-RU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атауы</a:t>
            </a:r>
            <a:r>
              <a:rPr lang="ru-RU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_________________________________________</a:t>
            </a:r>
          </a:p>
          <a:p>
            <a:pPr indent="450215" fontAlgn="base"/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182197"/>
              </p:ext>
            </p:extLst>
          </p:nvPr>
        </p:nvGraphicFramePr>
        <p:xfrm>
          <a:off x="986590" y="4427622"/>
          <a:ext cx="22306549" cy="86864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44267"/>
                <a:gridCol w="4365693"/>
                <a:gridCol w="5890461"/>
                <a:gridCol w="3137237"/>
                <a:gridCol w="1458826"/>
                <a:gridCol w="2310065"/>
              </a:tblGrid>
              <a:tr h="818146">
                <a:tc gridSpan="6"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1-бөлім: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тіркелген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активтерге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инвестициялар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,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мың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теңге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3526"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Шығындар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баптары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Тіркелген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активтерді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пайдалануға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беру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күні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 gridSpan="3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күнтізбелік жыл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2020 жыл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kumimoji="0" lang="kk-KZ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Барлығы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</a:tr>
              <a:tr h="798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1 жартыжылдық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2 жартыжылдық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жыл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бойынша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жиыны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</a:tr>
              <a:tr h="1343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28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 </a:t>
                      </a:r>
                      <a:r>
                        <a:rPr kumimoji="0" lang="ru-RU" sz="2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Технологиялық</a:t>
                      </a:r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жабдық</a:t>
                      </a:r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немесе</a:t>
                      </a:r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ҚМЖ</a:t>
                      </a:r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2020 </a:t>
                      </a:r>
                      <a:r>
                        <a:rPr kumimoji="0" lang="ru-RU" sz="2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жылдың</a:t>
                      </a:r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1 </a:t>
                      </a:r>
                      <a:r>
                        <a:rPr kumimoji="0" lang="ru-RU" sz="28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жартыжылдығы</a:t>
                      </a:r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1 452</a:t>
                      </a:r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0</a:t>
                      </a:r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1 452</a:t>
                      </a:r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1 452</a:t>
                      </a:r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</a:tr>
              <a:tr h="134352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1-бөлім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бойынша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 </a:t>
                      </a:r>
                      <a:r>
                        <a:rPr kumimoji="0" lang="ru-RU" sz="2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жиыны</a:t>
                      </a:r>
                      <a:r>
                        <a:rPr kumimoji="0" lang="ru-RU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:</a:t>
                      </a:r>
                      <a:endParaRPr kumimoji="0" lang="ru-RU" sz="28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8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</a:tr>
              <a:tr h="1343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ru-RU" sz="2400" b="0" i="0" u="none" strike="noStrike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Helvetica Light"/>
                        </a:rPr>
                        <a:t> </a:t>
                      </a: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4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4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4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4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  <a:tc>
                  <a:txBody>
                    <a:bodyPr/>
                    <a:lstStyle/>
                    <a:p>
                      <a:endParaRPr kumimoji="0" lang="ru-RU" sz="24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95182" marR="951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11523"/>
              </p:ext>
            </p:extLst>
          </p:nvPr>
        </p:nvGraphicFramePr>
        <p:xfrm>
          <a:off x="773949" y="1079250"/>
          <a:ext cx="22759819" cy="78128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47757"/>
                <a:gridCol w="5389144"/>
                <a:gridCol w="5884442"/>
                <a:gridCol w="3389005"/>
                <a:gridCol w="2061304"/>
                <a:gridCol w="1588167"/>
              </a:tblGrid>
              <a:tr h="687440">
                <a:tc gridSpan="6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2-бөлім: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Технологиялық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жабдыққа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қосалқы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бөлшектердің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пен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материалдардың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импорты, саны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1612"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Шығындар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баптары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Өлшем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бірлігі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 gridSpan="3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Игеру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кезеңі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Барлығы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</a:tr>
              <a:tr h="1770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жартыжылдық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жартыжылдық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жыл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жиыны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9394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Қосалқы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бөлшектер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оның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ішінде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</a:tr>
              <a:tr h="611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28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</a:tr>
              <a:tr h="1159394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Шикізат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материалдар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оның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ішінде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</a:tr>
              <a:tr h="611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</a:tr>
              <a:tr h="78161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2-бөлім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бойынша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жиыны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79" marR="106679" marT="0" marB="0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96166"/>
              </p:ext>
            </p:extLst>
          </p:nvPr>
        </p:nvGraphicFramePr>
        <p:xfrm>
          <a:off x="773949" y="9013506"/>
          <a:ext cx="22759819" cy="47024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88302"/>
                <a:gridCol w="7848600"/>
                <a:gridCol w="5896477"/>
                <a:gridCol w="3392905"/>
                <a:gridCol w="2045369"/>
                <a:gridCol w="1588166"/>
              </a:tblGrid>
              <a:tr h="0">
                <a:tc gridSpan="6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3-бөлім:өндірістік </a:t>
                      </a:r>
                      <a:r>
                        <a:rPr lang="ru-RU" sz="2800" b="1" dirty="0" err="1" smtClean="0">
                          <a:effectLst/>
                        </a:rPr>
                        <a:t>көрсеткіштер</a:t>
                      </a:r>
                      <a:r>
                        <a:rPr lang="ru-RU" sz="2800" b="1" dirty="0" smtClean="0">
                          <a:effectLst/>
                        </a:rPr>
                        <a:t>, </a:t>
                      </a:r>
                      <a:r>
                        <a:rPr lang="ru-RU" sz="2800" b="1" dirty="0" err="1" smtClean="0">
                          <a:effectLst/>
                        </a:rPr>
                        <a:t>заттай</a:t>
                      </a:r>
                      <a:r>
                        <a:rPr lang="ru-RU" sz="2800" b="1" dirty="0" smtClean="0">
                          <a:effectLst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</a:rPr>
                        <a:t>мәндегі</a:t>
                      </a:r>
                      <a:r>
                        <a:rPr lang="ru-RU" sz="2800" b="1" dirty="0" smtClean="0">
                          <a:effectLst/>
                        </a:rPr>
                        <a:t> саны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651"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№ п/п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err="1" smtClean="0">
                          <a:effectLst/>
                        </a:rPr>
                        <a:t>Тауарлардың</a:t>
                      </a:r>
                      <a:r>
                        <a:rPr lang="ru-RU" sz="2800" b="1" dirty="0" smtClean="0">
                          <a:effectLst/>
                        </a:rPr>
                        <a:t>, </a:t>
                      </a:r>
                      <a:r>
                        <a:rPr lang="ru-RU" sz="2800" b="1" dirty="0" err="1" smtClean="0">
                          <a:effectLst/>
                        </a:rPr>
                        <a:t>жұмыстардың</a:t>
                      </a:r>
                      <a:r>
                        <a:rPr lang="ru-RU" sz="2800" b="1" dirty="0" smtClean="0">
                          <a:effectLst/>
                        </a:rPr>
                        <a:t>, </a:t>
                      </a:r>
                      <a:r>
                        <a:rPr lang="ru-RU" sz="2800" b="1" dirty="0" err="1" smtClean="0">
                          <a:effectLst/>
                        </a:rPr>
                        <a:t>көрсетілетін</a:t>
                      </a:r>
                      <a:r>
                        <a:rPr lang="ru-RU" sz="2800" b="1" dirty="0" smtClean="0">
                          <a:effectLst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</a:rPr>
                        <a:t>қызметтердің</a:t>
                      </a:r>
                      <a:r>
                        <a:rPr lang="ru-RU" sz="2800" b="1" dirty="0" smtClean="0">
                          <a:effectLst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</a:rPr>
                        <a:t>атауы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 gridSpan="3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күнтізбелік жыл</a:t>
                      </a:r>
                    </a:p>
                  </a:txBody>
                  <a:tcPr marL="106680" marR="1066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effectLst/>
                        </a:rPr>
                        <a:t>Барлығы</a:t>
                      </a:r>
                      <a:endParaRPr lang="ru-RU" sz="2400" b="1" dirty="0">
                        <a:effectLst/>
                      </a:endParaRPr>
                    </a:p>
                  </a:txBody>
                  <a:tcPr marL="106680" marR="106680" marT="0" marB="0"/>
                </a:tc>
              </a:tr>
              <a:tr h="515589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 vMerge="1"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1 жартыжылдық</a:t>
                      </a:r>
                      <a:endParaRPr lang="ru-RU" sz="2800" b="1" dirty="0">
                        <a:effectLst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2 жартыжылдық</a:t>
                      </a:r>
                      <a:endParaRPr lang="ru-RU" sz="2800" b="1" dirty="0">
                        <a:effectLst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жыл </a:t>
                      </a:r>
                      <a:r>
                        <a:rPr lang="ru-RU" sz="2800" b="1" dirty="0" err="1" smtClean="0">
                          <a:effectLst/>
                        </a:rPr>
                        <a:t>бойынша</a:t>
                      </a:r>
                      <a:r>
                        <a:rPr lang="ru-RU" sz="2800" b="1" dirty="0" smtClean="0">
                          <a:effectLst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</a:rPr>
                        <a:t>жиыны</a:t>
                      </a:r>
                      <a:endParaRPr lang="ru-RU" sz="2800" b="1" dirty="0">
                        <a:effectLst/>
                      </a:endParaRPr>
                    </a:p>
                  </a:txBody>
                  <a:tcPr marL="106680" marR="1066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936">
                <a:tc>
                  <a:txBody>
                    <a:bodyPr/>
                    <a:lstStyle/>
                    <a:p>
                      <a:pPr marL="0" marR="0" lvl="0" indent="0" algn="ctr" defTabSz="8255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</a:rPr>
                        <a:t>1 </a:t>
                      </a:r>
                      <a:endParaRPr lang="ru-RU" sz="2400" b="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b="0" i="0" u="none" strike="noStrike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400" b="0" i="0" u="none" strike="noStrike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Helvetica Light"/>
                      </a:endParaRPr>
                    </a:p>
                  </a:txBody>
                  <a:tcPr marL="106680" marR="1066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2-бөлім </a:t>
                      </a:r>
                      <a:r>
                        <a:rPr lang="ru-RU" sz="2800" b="1" dirty="0" err="1" smtClean="0">
                          <a:effectLst/>
                        </a:rPr>
                        <a:t>бойынша</a:t>
                      </a:r>
                      <a:r>
                        <a:rPr lang="ru-RU" sz="2800" b="1" dirty="0" smtClean="0">
                          <a:effectLst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</a:rPr>
                        <a:t>жиыны</a:t>
                      </a:r>
                      <a:r>
                        <a:rPr lang="ru-RU" sz="2800" b="1" dirty="0" smtClean="0">
                          <a:effectLst/>
                        </a:rPr>
                        <a:t>: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32547" y="2155954"/>
            <a:ext cx="211755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5-тарау.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Кеден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одағының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заңнамасына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және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немесе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Қазақстан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Республикасының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заңнамасына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сәйкес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кеден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баждарын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салудан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босатылатын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импортталатын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технологиялық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жабдықтардың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және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оның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жиынтықтауыштарының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қосалқы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бөлшектердің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шикізат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пен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материалдардың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тізімі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мен </a:t>
            </a:r>
            <a:r>
              <a:rPr lang="ru-RU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көлемі</a:t>
            </a:r>
            <a:r>
              <a:rPr lang="ru-RU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974758"/>
              </p:ext>
            </p:extLst>
          </p:nvPr>
        </p:nvGraphicFramePr>
        <p:xfrm>
          <a:off x="2045201" y="3661243"/>
          <a:ext cx="20862925" cy="3682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1928"/>
                <a:gridCol w="2974071"/>
                <a:gridCol w="6614529"/>
                <a:gridCol w="3137784"/>
                <a:gridCol w="2094638"/>
                <a:gridCol w="5269975"/>
              </a:tblGrid>
              <a:tr h="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Атауы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Еуразиялық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экономикалық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одақтың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сыртқы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экономикалық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қызметінің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тауар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номенклатурасы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ЕАЭО СЭҚ ТН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Өлшем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бірлігі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Саны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Тауарларды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бір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мәнді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жіктеуге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мүмкіндік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беретін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800" b="1" dirty="0" err="1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құжаттар</a:t>
                      </a:r>
                      <a:r>
                        <a:rPr lang="ru-RU" sz="28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**</a:t>
                      </a:r>
                      <a:endParaRPr lang="ru-RU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</a:tr>
              <a:tr h="0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680" marR="106680" marT="0" marB="0"/>
                </a:tc>
              </a:tr>
              <a:tr h="0">
                <a:tc gridSpan="6"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Итого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6680" marR="1066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760536" y="11056771"/>
            <a:ext cx="208629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/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Ескертпе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252095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толтырылады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тауарларды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жіктеу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коммерциялық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атауын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фирмалық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атауын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тауарлардың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коммерциялық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сипаттамаларын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фотосуреттерді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суреттерді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сызбаларды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бұйымдардың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паспорттарын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басшының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қолымен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өтінім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мөрімен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расталған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құжаттарды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қамтуы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0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zakh Invest - Presentation Templa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DEE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Kazakh Invest - Presentation Template" id="{A26ED4CF-468A-8D48-9BB4-D057D725F153}" vid="{4CF9E1B8-9EF7-B046-A857-56AB98C93E16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DEE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1855</TotalTime>
  <Words>2493</Words>
  <Application>Microsoft Office PowerPoint</Application>
  <PresentationFormat>Произвольный</PresentationFormat>
  <Paragraphs>338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Cambria</vt:lpstr>
      <vt:lpstr>Consolas</vt:lpstr>
      <vt:lpstr>Courier New</vt:lpstr>
      <vt:lpstr>Helvetica</vt:lpstr>
      <vt:lpstr>Helvetica Light</vt:lpstr>
      <vt:lpstr>Lucida Grande</vt:lpstr>
      <vt:lpstr>Times New Roman</vt:lpstr>
      <vt:lpstr>Kazakh Invest - Presentation Template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Цвета:</dc:title>
  <dc:creator>Zhakypbayeva</dc:creator>
  <cp:lastModifiedBy>admin</cp:lastModifiedBy>
  <cp:revision>197</cp:revision>
  <dcterms:created xsi:type="dcterms:W3CDTF">2017-06-08T08:40:04Z</dcterms:created>
  <dcterms:modified xsi:type="dcterms:W3CDTF">2019-09-09T10:27:06Z</dcterms:modified>
</cp:coreProperties>
</file>